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Poppins 1" panose="020B0604020202020204" charset="0"/>
      <p:regular r:id="rId16"/>
    </p:embeddedFont>
    <p:embeddedFont>
      <p:font typeface="Poppins 1 Bold" panose="020B0604020202020204" charset="0"/>
      <p:regular r:id="rId17"/>
    </p:embeddedFont>
    <p:embeddedFont>
      <p:font typeface="Poppins 1 Medium" panose="020B0604020202020204" charset="0"/>
      <p:regular r:id="rId18"/>
    </p:embeddedFont>
    <p:embeddedFont>
      <p:font typeface="Poppins 1 Semi-Bold" panose="020B0604020202020204" charset="0"/>
      <p:regular r:id="rId19"/>
    </p:embeddedFont>
    <p:embeddedFont>
      <p:font typeface="Poppins 2" panose="020B0604020202020204" charset="0"/>
      <p:regular r:id="rId20"/>
    </p:embeddedFont>
    <p:embeddedFont>
      <p:font typeface="Poppins 2 Bold" panose="020B0604020202020204" charset="0"/>
      <p:regular r:id="rId21"/>
    </p:embeddedFont>
    <p:embeddedFont>
      <p:font typeface="TT Norms 1" panose="020B0604020202020204" charset="0"/>
      <p:regular r:id="rId22"/>
    </p:embeddedFont>
    <p:embeddedFont>
      <p:font typeface="TT Norms 1 Bold" panose="020B0604020202020204" charset="0"/>
      <p:regular r:id="rId23"/>
    </p:embeddedFont>
    <p:embeddedFont>
      <p:font typeface="TT Norms 2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FE1BA-9D60-4724-AE66-6E4FF3BF375B}" type="datetimeFigureOut">
              <a:rPr lang="es-CL" smtClean="0"/>
              <a:t>26-11-2024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700F7-60E9-4899-8ED7-23D968232E7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953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Datos disponibles ininteligibles o difíciles de obtener para quienes lo requieran</a:t>
            </a:r>
            <a:br>
              <a:rPr lang="es-CL" dirty="0"/>
            </a:br>
            <a:r>
              <a:rPr lang="es-CL" dirty="0"/>
              <a:t>Recopilación de datos, transformándolos en algo de valor para los estudios de expertos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700F7-60E9-4899-8ED7-23D968232E72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315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Mencionar pocos y “entre otros” o “entre los que se pueden leer”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700F7-60E9-4899-8ED7-23D968232E72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310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Parafrasear cada uno, debes mencionar todos!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700F7-60E9-4899-8ED7-23D968232E72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1323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Palabra clave: ABARCAR, ABARCA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700F7-60E9-4899-8ED7-23D968232E72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2077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Limitantes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700F7-60E9-4899-8ED7-23D968232E7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9658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Acercamiento del cliente con el proyecto &gt; Fases definidas + Entregables al final de cada una &gt; Reuniones semanales AVANCES, OBJETIVOS Y BLOQUEOS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700F7-60E9-4899-8ED7-23D968232E72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5005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PYTHON: API, APP WEB FLASK DJANGO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700F7-60E9-4899-8ED7-23D968232E72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3800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INTERESES PROFESIONALES Y COMPETENCIAS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0700F7-60E9-4899-8ED7-23D968232E72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170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C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85507" y="3003713"/>
            <a:ext cx="5739710" cy="507921"/>
            <a:chOff x="0" y="0"/>
            <a:chExt cx="7652946" cy="67722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52946" cy="677228"/>
              <a:chOff x="0" y="0"/>
              <a:chExt cx="3268599" cy="28924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268599" cy="289246"/>
              </a:xfrm>
              <a:custGeom>
                <a:avLst/>
                <a:gdLst/>
                <a:ahLst/>
                <a:cxnLst/>
                <a:rect l="l" t="t" r="r" b="b"/>
                <a:pathLst>
                  <a:path w="3268599" h="289246">
                    <a:moveTo>
                      <a:pt x="0" y="0"/>
                    </a:moveTo>
                    <a:lnTo>
                      <a:pt x="3268599" y="0"/>
                    </a:lnTo>
                    <a:lnTo>
                      <a:pt x="3268599" y="289246"/>
                    </a:lnTo>
                    <a:lnTo>
                      <a:pt x="0" y="28924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3268599" cy="3368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38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53655" y="82727"/>
              <a:ext cx="6945636" cy="454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54"/>
                </a:lnSpc>
                <a:spcBef>
                  <a:spcPct val="0"/>
                </a:spcBef>
              </a:pPr>
              <a:r>
                <a:rPr lang="en-US" sz="1967" b="1" spc="489">
                  <a:solidFill>
                    <a:srgbClr val="DF608F"/>
                  </a:solidFill>
                  <a:latin typeface="Poppins 1 Bold"/>
                  <a:ea typeface="Poppins 1 Bold"/>
                  <a:cs typeface="Poppins 1 Bold"/>
                  <a:sym typeface="Poppins 1 Bold"/>
                </a:rPr>
                <a:t>PROYECTO CAPSTONE FASE 3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39588" y="889062"/>
            <a:ext cx="8604412" cy="8508876"/>
            <a:chOff x="0" y="0"/>
            <a:chExt cx="11472549" cy="11345168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531154" y="1362211"/>
              <a:ext cx="9811114" cy="9607516"/>
              <a:chOff x="-72390" y="7620"/>
              <a:chExt cx="6487160" cy="635254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72390" y="7620"/>
                <a:ext cx="6487160" cy="6352540"/>
              </a:xfrm>
              <a:custGeom>
                <a:avLst/>
                <a:gdLst/>
                <a:ahLst/>
                <a:cxnLst/>
                <a:rect l="l" t="t" r="r" b="b"/>
                <a:pathLst>
                  <a:path w="6487160" h="6352540">
                    <a:moveTo>
                      <a:pt x="6322060" y="3176270"/>
                    </a:moveTo>
                    <a:cubicBezTo>
                      <a:pt x="6322060" y="2844800"/>
                      <a:pt x="6487160" y="2493010"/>
                      <a:pt x="6385560" y="2194560"/>
                    </a:cubicBezTo>
                    <a:cubicBezTo>
                      <a:pt x="6281420" y="1884680"/>
                      <a:pt x="5928360" y="1694180"/>
                      <a:pt x="5734050" y="1436370"/>
                    </a:cubicBezTo>
                    <a:cubicBezTo>
                      <a:pt x="5537200" y="1176020"/>
                      <a:pt x="5455920" y="796290"/>
                      <a:pt x="5185410" y="607060"/>
                    </a:cubicBezTo>
                    <a:cubicBezTo>
                      <a:pt x="4917440" y="420370"/>
                      <a:pt x="4517390" y="462280"/>
                      <a:pt x="4196080" y="360680"/>
                    </a:cubicBezTo>
                    <a:cubicBezTo>
                      <a:pt x="3884930" y="264160"/>
                      <a:pt x="3589020" y="0"/>
                      <a:pt x="3244850" y="0"/>
                    </a:cubicBezTo>
                    <a:cubicBezTo>
                      <a:pt x="2900680" y="0"/>
                      <a:pt x="2603500" y="262890"/>
                      <a:pt x="2293620" y="360680"/>
                    </a:cubicBezTo>
                    <a:cubicBezTo>
                      <a:pt x="1972310" y="461010"/>
                      <a:pt x="1570990" y="419100"/>
                      <a:pt x="1303020" y="607060"/>
                    </a:cubicBezTo>
                    <a:cubicBezTo>
                      <a:pt x="1032510" y="796290"/>
                      <a:pt x="951230" y="1176020"/>
                      <a:pt x="754380" y="1436370"/>
                    </a:cubicBezTo>
                    <a:cubicBezTo>
                      <a:pt x="558800" y="1694180"/>
                      <a:pt x="207010" y="1884680"/>
                      <a:pt x="101600" y="2194560"/>
                    </a:cubicBezTo>
                    <a:cubicBezTo>
                      <a:pt x="1270" y="2493010"/>
                      <a:pt x="165100" y="2844800"/>
                      <a:pt x="165100" y="3176270"/>
                    </a:cubicBezTo>
                    <a:cubicBezTo>
                      <a:pt x="165100" y="3507740"/>
                      <a:pt x="0" y="3859530"/>
                      <a:pt x="101600" y="4157980"/>
                    </a:cubicBezTo>
                    <a:cubicBezTo>
                      <a:pt x="205740" y="4467860"/>
                      <a:pt x="558800" y="4658360"/>
                      <a:pt x="753110" y="4916170"/>
                    </a:cubicBezTo>
                    <a:cubicBezTo>
                      <a:pt x="949960" y="5176520"/>
                      <a:pt x="1031240" y="5556250"/>
                      <a:pt x="1301750" y="5745480"/>
                    </a:cubicBezTo>
                    <a:cubicBezTo>
                      <a:pt x="1569720" y="5933440"/>
                      <a:pt x="1969770" y="5891530"/>
                      <a:pt x="2292350" y="5991860"/>
                    </a:cubicBezTo>
                    <a:cubicBezTo>
                      <a:pt x="2603500" y="6088380"/>
                      <a:pt x="2899410" y="6352540"/>
                      <a:pt x="3243580" y="6352540"/>
                    </a:cubicBezTo>
                    <a:cubicBezTo>
                      <a:pt x="3587750" y="6352540"/>
                      <a:pt x="3884930" y="6089650"/>
                      <a:pt x="4194810" y="5991860"/>
                    </a:cubicBezTo>
                    <a:cubicBezTo>
                      <a:pt x="4516120" y="5891530"/>
                      <a:pt x="4917440" y="5933440"/>
                      <a:pt x="5185410" y="5745480"/>
                    </a:cubicBezTo>
                    <a:cubicBezTo>
                      <a:pt x="5455920" y="5556250"/>
                      <a:pt x="5537200" y="5176520"/>
                      <a:pt x="5734050" y="4916170"/>
                    </a:cubicBezTo>
                    <a:cubicBezTo>
                      <a:pt x="5929630" y="4658360"/>
                      <a:pt x="6281420" y="4467860"/>
                      <a:pt x="6385560" y="4157980"/>
                    </a:cubicBezTo>
                    <a:cubicBezTo>
                      <a:pt x="6487160" y="3858260"/>
                      <a:pt x="6322060" y="3506470"/>
                      <a:pt x="6322060" y="3176270"/>
                    </a:cubicBezTo>
                    <a:close/>
                  </a:path>
                </a:pathLst>
              </a:custGeom>
              <a:solidFill>
                <a:srgbClr val="009CFD">
                  <a:alpha val="30980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97558" y="0"/>
              <a:ext cx="11174991" cy="11345168"/>
            </a:xfrm>
            <a:prstGeom prst="rect">
              <a:avLst/>
            </a:prstGeom>
          </p:spPr>
        </p:pic>
        <p:sp>
          <p:nvSpPr>
            <p:cNvPr id="11" name="Freeform 11"/>
            <p:cNvSpPr/>
            <p:nvPr/>
          </p:nvSpPr>
          <p:spPr>
            <a:xfrm>
              <a:off x="0" y="4042493"/>
              <a:ext cx="1062309" cy="1062309"/>
            </a:xfrm>
            <a:custGeom>
              <a:avLst/>
              <a:gdLst/>
              <a:ahLst/>
              <a:cxnLst/>
              <a:rect l="l" t="t" r="r" b="b"/>
              <a:pathLst>
                <a:path w="1062309" h="1062309">
                  <a:moveTo>
                    <a:pt x="0" y="0"/>
                  </a:moveTo>
                  <a:lnTo>
                    <a:pt x="1062309" y="0"/>
                  </a:lnTo>
                  <a:lnTo>
                    <a:pt x="1062309" y="1062308"/>
                  </a:lnTo>
                  <a:lnTo>
                    <a:pt x="0" y="106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373766" y="550294"/>
            <a:ext cx="3885534" cy="956813"/>
          </a:xfrm>
          <a:custGeom>
            <a:avLst/>
            <a:gdLst/>
            <a:ahLst/>
            <a:cxnLst/>
            <a:rect l="l" t="t" r="r" b="b"/>
            <a:pathLst>
              <a:path w="3885534" h="956813">
                <a:moveTo>
                  <a:pt x="0" y="0"/>
                </a:moveTo>
                <a:lnTo>
                  <a:pt x="3885534" y="0"/>
                </a:lnTo>
                <a:lnTo>
                  <a:pt x="3885534" y="956812"/>
                </a:lnTo>
                <a:lnTo>
                  <a:pt x="0" y="956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TextBox 13"/>
          <p:cNvSpPr txBox="1"/>
          <p:nvPr/>
        </p:nvSpPr>
        <p:spPr>
          <a:xfrm>
            <a:off x="9360748" y="3749759"/>
            <a:ext cx="7989226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5"/>
              </a:lnSpc>
            </a:pPr>
            <a:r>
              <a:rPr lang="en-US" sz="6895" b="1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Visualización Concesiones Salmonera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95179" y="7144328"/>
            <a:ext cx="4320365" cy="88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0"/>
              </a:lnSpc>
            </a:pPr>
            <a:r>
              <a:rPr lang="en-US" sz="2248">
                <a:solidFill>
                  <a:srgbClr val="003C6B"/>
                </a:solidFill>
                <a:latin typeface="Poppins 1"/>
                <a:ea typeface="Poppins 1"/>
                <a:cs typeface="Poppins 1"/>
                <a:sym typeface="Poppins 1"/>
              </a:rPr>
              <a:t>Benjamín Gatica</a:t>
            </a:r>
          </a:p>
          <a:p>
            <a:pPr marL="0" lvl="0" indent="0" algn="ctr">
              <a:lnSpc>
                <a:spcPts val="3530"/>
              </a:lnSpc>
            </a:pPr>
            <a:r>
              <a:rPr lang="en-US" sz="2248">
                <a:solidFill>
                  <a:srgbClr val="003C6B"/>
                </a:solidFill>
                <a:latin typeface="Poppins 1"/>
                <a:ea typeface="Poppins 1"/>
                <a:cs typeface="Poppins 1"/>
                <a:sym typeface="Poppins 1"/>
              </a:rPr>
              <a:t>26 de Noviembre,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A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7664" y="185181"/>
            <a:ext cx="1505267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Modelo de datos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1D0AD2-C594-A8D7-2E19-888F65B3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7" y="826372"/>
            <a:ext cx="17892043" cy="92987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5510" y="4666762"/>
            <a:ext cx="6314563" cy="1513463"/>
            <a:chOff x="0" y="0"/>
            <a:chExt cx="1663907" cy="398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3907" cy="398802"/>
            </a:xfrm>
            <a:custGeom>
              <a:avLst/>
              <a:gdLst/>
              <a:ahLst/>
              <a:cxnLst/>
              <a:rect l="l" t="t" r="r" b="b"/>
              <a:pathLst>
                <a:path w="1663907" h="398802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638"/>
                  </a:lnTo>
                  <a:cubicBezTo>
                    <a:pt x="1663907" y="391117"/>
                    <a:pt x="1656222" y="398802"/>
                    <a:pt x="1646742" y="398802"/>
                  </a:cubicBezTo>
                  <a:lnTo>
                    <a:pt x="17165" y="398802"/>
                  </a:lnTo>
                  <a:cubicBezTo>
                    <a:pt x="12612" y="398802"/>
                    <a:pt x="8246" y="396994"/>
                    <a:pt x="5027" y="393775"/>
                  </a:cubicBezTo>
                  <a:cubicBezTo>
                    <a:pt x="1808" y="390556"/>
                    <a:pt x="0" y="386190"/>
                    <a:pt x="0" y="381638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663907" cy="417852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FLASK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45510" y="2822397"/>
            <a:ext cx="6314563" cy="1522256"/>
            <a:chOff x="0" y="0"/>
            <a:chExt cx="1663907" cy="401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3907" cy="401119"/>
            </a:xfrm>
            <a:custGeom>
              <a:avLst/>
              <a:gdLst/>
              <a:ahLst/>
              <a:cxnLst/>
              <a:rect l="l" t="t" r="r" b="b"/>
              <a:pathLst>
                <a:path w="1663907" h="401119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3955"/>
                  </a:lnTo>
                  <a:cubicBezTo>
                    <a:pt x="1663907" y="393434"/>
                    <a:pt x="1656222" y="401119"/>
                    <a:pt x="1646742" y="401119"/>
                  </a:cubicBezTo>
                  <a:lnTo>
                    <a:pt x="17165" y="401119"/>
                  </a:lnTo>
                  <a:cubicBezTo>
                    <a:pt x="12612" y="401119"/>
                    <a:pt x="8246" y="399311"/>
                    <a:pt x="5027" y="396092"/>
                  </a:cubicBezTo>
                  <a:cubicBezTo>
                    <a:pt x="1808" y="392873"/>
                    <a:pt x="0" y="388507"/>
                    <a:pt x="0" y="383955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63907" cy="420169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DJANGO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45510" y="6501537"/>
            <a:ext cx="6314563" cy="1514357"/>
            <a:chOff x="0" y="0"/>
            <a:chExt cx="1663907" cy="3990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3907" cy="399038"/>
            </a:xfrm>
            <a:custGeom>
              <a:avLst/>
              <a:gdLst/>
              <a:ahLst/>
              <a:cxnLst/>
              <a:rect l="l" t="t" r="r" b="b"/>
              <a:pathLst>
                <a:path w="1663907" h="399038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873"/>
                  </a:lnTo>
                  <a:cubicBezTo>
                    <a:pt x="1663907" y="386425"/>
                    <a:pt x="1662099" y="390791"/>
                    <a:pt x="1658880" y="394010"/>
                  </a:cubicBezTo>
                  <a:cubicBezTo>
                    <a:pt x="1655661" y="397229"/>
                    <a:pt x="1651295" y="399038"/>
                    <a:pt x="1646742" y="399038"/>
                  </a:cubicBezTo>
                  <a:lnTo>
                    <a:pt x="17165" y="399038"/>
                  </a:lnTo>
                  <a:cubicBezTo>
                    <a:pt x="7685" y="399038"/>
                    <a:pt x="0" y="391353"/>
                    <a:pt x="0" y="381873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663907" cy="418088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PYTHON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27927" y="4666762"/>
            <a:ext cx="6314563" cy="1513463"/>
            <a:chOff x="0" y="0"/>
            <a:chExt cx="1663907" cy="39880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63907" cy="398802"/>
            </a:xfrm>
            <a:custGeom>
              <a:avLst/>
              <a:gdLst/>
              <a:ahLst/>
              <a:cxnLst/>
              <a:rect l="l" t="t" r="r" b="b"/>
              <a:pathLst>
                <a:path w="1663907" h="398802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638"/>
                  </a:lnTo>
                  <a:cubicBezTo>
                    <a:pt x="1663907" y="391117"/>
                    <a:pt x="1656222" y="398802"/>
                    <a:pt x="1646742" y="398802"/>
                  </a:cubicBezTo>
                  <a:lnTo>
                    <a:pt x="17165" y="398802"/>
                  </a:lnTo>
                  <a:cubicBezTo>
                    <a:pt x="12612" y="398802"/>
                    <a:pt x="8246" y="396994"/>
                    <a:pt x="5027" y="393775"/>
                  </a:cubicBezTo>
                  <a:cubicBezTo>
                    <a:pt x="1808" y="390556"/>
                    <a:pt x="0" y="386190"/>
                    <a:pt x="0" y="381638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663907" cy="417852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DOCKER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27927" y="2822397"/>
            <a:ext cx="6314563" cy="1522256"/>
            <a:chOff x="0" y="0"/>
            <a:chExt cx="1663907" cy="4011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63907" cy="401119"/>
            </a:xfrm>
            <a:custGeom>
              <a:avLst/>
              <a:gdLst/>
              <a:ahLst/>
              <a:cxnLst/>
              <a:rect l="l" t="t" r="r" b="b"/>
              <a:pathLst>
                <a:path w="1663907" h="401119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3955"/>
                  </a:lnTo>
                  <a:cubicBezTo>
                    <a:pt x="1663907" y="393434"/>
                    <a:pt x="1656222" y="401119"/>
                    <a:pt x="1646742" y="401119"/>
                  </a:cubicBezTo>
                  <a:lnTo>
                    <a:pt x="17165" y="401119"/>
                  </a:lnTo>
                  <a:cubicBezTo>
                    <a:pt x="12612" y="401119"/>
                    <a:pt x="8246" y="399311"/>
                    <a:pt x="5027" y="396092"/>
                  </a:cubicBezTo>
                  <a:cubicBezTo>
                    <a:pt x="1808" y="392873"/>
                    <a:pt x="0" y="388507"/>
                    <a:pt x="0" y="383955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1663907" cy="420169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JAVASCRIPT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27927" y="6501537"/>
            <a:ext cx="6314563" cy="1514357"/>
            <a:chOff x="0" y="0"/>
            <a:chExt cx="1663907" cy="3990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63907" cy="399038"/>
            </a:xfrm>
            <a:custGeom>
              <a:avLst/>
              <a:gdLst/>
              <a:ahLst/>
              <a:cxnLst/>
              <a:rect l="l" t="t" r="r" b="b"/>
              <a:pathLst>
                <a:path w="1663907" h="399038">
                  <a:moveTo>
                    <a:pt x="17165" y="0"/>
                  </a:moveTo>
                  <a:lnTo>
                    <a:pt x="1646742" y="0"/>
                  </a:lnTo>
                  <a:cubicBezTo>
                    <a:pt x="1651295" y="0"/>
                    <a:pt x="1655661" y="1808"/>
                    <a:pt x="1658880" y="5027"/>
                  </a:cubicBezTo>
                  <a:cubicBezTo>
                    <a:pt x="1662099" y="8246"/>
                    <a:pt x="1663907" y="12612"/>
                    <a:pt x="1663907" y="17165"/>
                  </a:cubicBezTo>
                  <a:lnTo>
                    <a:pt x="1663907" y="381873"/>
                  </a:lnTo>
                  <a:cubicBezTo>
                    <a:pt x="1663907" y="386425"/>
                    <a:pt x="1662099" y="390791"/>
                    <a:pt x="1658880" y="394010"/>
                  </a:cubicBezTo>
                  <a:cubicBezTo>
                    <a:pt x="1655661" y="397229"/>
                    <a:pt x="1651295" y="399038"/>
                    <a:pt x="1646742" y="399038"/>
                  </a:cubicBezTo>
                  <a:lnTo>
                    <a:pt x="17165" y="399038"/>
                  </a:lnTo>
                  <a:cubicBezTo>
                    <a:pt x="7685" y="399038"/>
                    <a:pt x="0" y="391353"/>
                    <a:pt x="0" y="381873"/>
                  </a:cubicBezTo>
                  <a:lnTo>
                    <a:pt x="0" y="17165"/>
                  </a:lnTo>
                  <a:cubicBezTo>
                    <a:pt x="0" y="12612"/>
                    <a:pt x="1808" y="8246"/>
                    <a:pt x="5027" y="5027"/>
                  </a:cubicBezTo>
                  <a:cubicBezTo>
                    <a:pt x="8246" y="1808"/>
                    <a:pt x="12612" y="0"/>
                    <a:pt x="17165" y="0"/>
                  </a:cubicBezTo>
                  <a:close/>
                </a:path>
              </a:pathLst>
            </a:custGeom>
            <a:solidFill>
              <a:srgbClr val="156CAD"/>
            </a:solidFill>
            <a:ln w="9525" cap="sq">
              <a:solidFill>
                <a:srgbClr val="004B84"/>
              </a:solidFill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663907" cy="418088"/>
            </a:xfrm>
            <a:prstGeom prst="rect">
              <a:avLst/>
            </a:prstGeom>
          </p:spPr>
          <p:txBody>
            <a:bodyPr lIns="357013" tIns="357013" rIns="357013" bIns="357013" rtlCol="0" anchor="ctr"/>
            <a:lstStyle/>
            <a:p>
              <a:pPr marL="0" lvl="0" indent="0" algn="l">
                <a:lnSpc>
                  <a:spcPts val="2698"/>
                </a:lnSpc>
                <a:spcBef>
                  <a:spcPct val="0"/>
                </a:spcBef>
              </a:pPr>
              <a:r>
                <a:rPr lang="en-US" sz="2248" spc="71">
                  <a:solidFill>
                    <a:srgbClr val="FEFEFE"/>
                  </a:solidFill>
                  <a:latin typeface="Poppins 1"/>
                  <a:ea typeface="Poppins 1"/>
                  <a:cs typeface="Poppins 1"/>
                  <a:sym typeface="Poppins 1"/>
                </a:rPr>
                <a:t>MARIADB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17664" y="1431605"/>
            <a:ext cx="15052672" cy="72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FFFFFF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Tecnologías utilizadas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A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780776" y="1319447"/>
            <a:ext cx="4071664" cy="82255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23843" y="4767262"/>
            <a:ext cx="797445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3C6B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Demostración del proyecto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A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46943" y="4291012"/>
            <a:ext cx="14594114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b="1">
                <a:solidFill>
                  <a:srgbClr val="003C6B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COMENTARIOS FINALES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1223" y="990600"/>
            <a:ext cx="830555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97"/>
              </a:lnSpc>
              <a:spcBef>
                <a:spcPct val="0"/>
              </a:spcBef>
            </a:pPr>
            <a:r>
              <a:rPr lang="en-US" sz="4997" b="1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Descripción del proyecto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02100" y="3204391"/>
            <a:ext cx="5135996" cy="5260591"/>
            <a:chOff x="0" y="0"/>
            <a:chExt cx="1492435" cy="1528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92435" cy="1528640"/>
            </a:xfrm>
            <a:custGeom>
              <a:avLst/>
              <a:gdLst/>
              <a:ahLst/>
              <a:cxnLst/>
              <a:rect l="l" t="t" r="r" b="b"/>
              <a:pathLst>
                <a:path w="1492435" h="1528640">
                  <a:moveTo>
                    <a:pt x="31655" y="0"/>
                  </a:moveTo>
                  <a:lnTo>
                    <a:pt x="1460780" y="0"/>
                  </a:lnTo>
                  <a:cubicBezTo>
                    <a:pt x="1469175" y="0"/>
                    <a:pt x="1477227" y="3335"/>
                    <a:pt x="1483163" y="9272"/>
                  </a:cubicBezTo>
                  <a:cubicBezTo>
                    <a:pt x="1489100" y="15208"/>
                    <a:pt x="1492435" y="23260"/>
                    <a:pt x="1492435" y="31655"/>
                  </a:cubicBezTo>
                  <a:lnTo>
                    <a:pt x="1492435" y="1496985"/>
                  </a:lnTo>
                  <a:cubicBezTo>
                    <a:pt x="1492435" y="1505380"/>
                    <a:pt x="1489100" y="1513432"/>
                    <a:pt x="1483163" y="1519368"/>
                  </a:cubicBezTo>
                  <a:cubicBezTo>
                    <a:pt x="1477227" y="1525305"/>
                    <a:pt x="1469175" y="1528640"/>
                    <a:pt x="1460780" y="1528640"/>
                  </a:cubicBezTo>
                  <a:lnTo>
                    <a:pt x="31655" y="1528640"/>
                  </a:lnTo>
                  <a:cubicBezTo>
                    <a:pt x="23260" y="1528640"/>
                    <a:pt x="15208" y="1525305"/>
                    <a:pt x="9272" y="1519368"/>
                  </a:cubicBezTo>
                  <a:cubicBezTo>
                    <a:pt x="3335" y="1513432"/>
                    <a:pt x="0" y="1505380"/>
                    <a:pt x="0" y="1496985"/>
                  </a:cubicBezTo>
                  <a:lnTo>
                    <a:pt x="0" y="31655"/>
                  </a:lnTo>
                  <a:cubicBezTo>
                    <a:pt x="0" y="23260"/>
                    <a:pt x="3335" y="15208"/>
                    <a:pt x="9272" y="9272"/>
                  </a:cubicBezTo>
                  <a:cubicBezTo>
                    <a:pt x="15208" y="3335"/>
                    <a:pt x="23260" y="0"/>
                    <a:pt x="3165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4B84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492435" cy="1547690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269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49904" y="3204391"/>
            <a:ext cx="5135996" cy="5260591"/>
            <a:chOff x="0" y="0"/>
            <a:chExt cx="1492435" cy="1528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2435" cy="1528640"/>
            </a:xfrm>
            <a:custGeom>
              <a:avLst/>
              <a:gdLst/>
              <a:ahLst/>
              <a:cxnLst/>
              <a:rect l="l" t="t" r="r" b="b"/>
              <a:pathLst>
                <a:path w="1492435" h="1528640">
                  <a:moveTo>
                    <a:pt x="31655" y="0"/>
                  </a:moveTo>
                  <a:lnTo>
                    <a:pt x="1460780" y="0"/>
                  </a:lnTo>
                  <a:cubicBezTo>
                    <a:pt x="1469175" y="0"/>
                    <a:pt x="1477227" y="3335"/>
                    <a:pt x="1483163" y="9272"/>
                  </a:cubicBezTo>
                  <a:cubicBezTo>
                    <a:pt x="1489100" y="15208"/>
                    <a:pt x="1492435" y="23260"/>
                    <a:pt x="1492435" y="31655"/>
                  </a:cubicBezTo>
                  <a:lnTo>
                    <a:pt x="1492435" y="1496985"/>
                  </a:lnTo>
                  <a:cubicBezTo>
                    <a:pt x="1492435" y="1505380"/>
                    <a:pt x="1489100" y="1513432"/>
                    <a:pt x="1483163" y="1519368"/>
                  </a:cubicBezTo>
                  <a:cubicBezTo>
                    <a:pt x="1477227" y="1525305"/>
                    <a:pt x="1469175" y="1528640"/>
                    <a:pt x="1460780" y="1528640"/>
                  </a:cubicBezTo>
                  <a:lnTo>
                    <a:pt x="31655" y="1528640"/>
                  </a:lnTo>
                  <a:cubicBezTo>
                    <a:pt x="23260" y="1528640"/>
                    <a:pt x="15208" y="1525305"/>
                    <a:pt x="9272" y="1519368"/>
                  </a:cubicBezTo>
                  <a:cubicBezTo>
                    <a:pt x="3335" y="1513432"/>
                    <a:pt x="0" y="1505380"/>
                    <a:pt x="0" y="1496985"/>
                  </a:cubicBezTo>
                  <a:lnTo>
                    <a:pt x="0" y="31655"/>
                  </a:lnTo>
                  <a:cubicBezTo>
                    <a:pt x="0" y="23260"/>
                    <a:pt x="3335" y="15208"/>
                    <a:pt x="9272" y="9272"/>
                  </a:cubicBezTo>
                  <a:cubicBezTo>
                    <a:pt x="15208" y="3335"/>
                    <a:pt x="23260" y="0"/>
                    <a:pt x="31655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4B84"/>
              </a:solidFill>
              <a:prstDash val="solid"/>
              <a:round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492435" cy="1547690"/>
            </a:xfrm>
            <a:prstGeom prst="rect">
              <a:avLst/>
            </a:prstGeom>
          </p:spPr>
          <p:txBody>
            <a:bodyPr lIns="71403" tIns="71403" rIns="71403" bIns="71403" rtlCol="0" anchor="ctr"/>
            <a:lstStyle/>
            <a:p>
              <a:pPr algn="ctr">
                <a:lnSpc>
                  <a:spcPts val="2698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51529" y="4785105"/>
            <a:ext cx="4545931" cy="2345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30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Se requiere estudiar la recuperación del fondo marino utilizando datos históricos de concesiones salmoneras en el sur de Chile.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59693" y="3775142"/>
            <a:ext cx="4188338" cy="38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6"/>
              </a:lnSpc>
            </a:pPr>
            <a:r>
              <a:rPr lang="en-US" sz="2400" b="1">
                <a:solidFill>
                  <a:srgbClr val="7D7DEB"/>
                </a:solidFill>
                <a:latin typeface="Poppins 1 Bold"/>
                <a:ea typeface="Poppins 1 Bold"/>
                <a:cs typeface="Poppins 1 Bold"/>
                <a:sym typeface="Poppins 1 Bold"/>
              </a:rPr>
              <a:t>PROBLEMÁTICA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167856" y="4605901"/>
            <a:ext cx="4529604" cy="0"/>
          </a:xfrm>
          <a:prstGeom prst="line">
            <a:avLst/>
          </a:prstGeom>
          <a:ln w="9525" cap="flat">
            <a:solidFill>
              <a:srgbClr val="003C6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12" name="AutoShape 12"/>
          <p:cNvSpPr/>
          <p:nvPr/>
        </p:nvSpPr>
        <p:spPr>
          <a:xfrm>
            <a:off x="9673307" y="4605901"/>
            <a:ext cx="4529604" cy="0"/>
          </a:xfrm>
          <a:prstGeom prst="line">
            <a:avLst/>
          </a:prstGeom>
          <a:ln w="9525" cap="flat">
            <a:solidFill>
              <a:srgbClr val="003C6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13" name="Group 13"/>
          <p:cNvGrpSpPr/>
          <p:nvPr/>
        </p:nvGrpSpPr>
        <p:grpSpPr>
          <a:xfrm>
            <a:off x="7826157" y="2783911"/>
            <a:ext cx="840959" cy="840959"/>
            <a:chOff x="0" y="0"/>
            <a:chExt cx="1121278" cy="112127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121278" cy="112127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E7F7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63995" y="216666"/>
              <a:ext cx="629421" cy="629421"/>
            </a:xfrm>
            <a:custGeom>
              <a:avLst/>
              <a:gdLst/>
              <a:ahLst/>
              <a:cxnLst/>
              <a:rect l="l" t="t" r="r" b="b"/>
              <a:pathLst>
                <a:path w="629421" h="629421">
                  <a:moveTo>
                    <a:pt x="0" y="0"/>
                  </a:moveTo>
                  <a:lnTo>
                    <a:pt x="629420" y="0"/>
                  </a:lnTo>
                  <a:lnTo>
                    <a:pt x="629420" y="629421"/>
                  </a:lnTo>
                  <a:lnTo>
                    <a:pt x="0" y="62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361952" y="2783911"/>
            <a:ext cx="840959" cy="840959"/>
            <a:chOff x="0" y="0"/>
            <a:chExt cx="1121278" cy="112127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121278" cy="112127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E7F7"/>
              </a:solidFill>
            </p:spPr>
            <p:txBody>
              <a:bodyPr/>
              <a:lstStyle/>
              <a:p>
                <a:endParaRPr lang="es-CL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263995" y="216666"/>
              <a:ext cx="629421" cy="629421"/>
            </a:xfrm>
            <a:custGeom>
              <a:avLst/>
              <a:gdLst/>
              <a:ahLst/>
              <a:cxnLst/>
              <a:rect l="l" t="t" r="r" b="b"/>
              <a:pathLst>
                <a:path w="629421" h="629421">
                  <a:moveTo>
                    <a:pt x="0" y="0"/>
                  </a:moveTo>
                  <a:lnTo>
                    <a:pt x="629420" y="0"/>
                  </a:lnTo>
                  <a:lnTo>
                    <a:pt x="629420" y="629421"/>
                  </a:lnTo>
                  <a:lnTo>
                    <a:pt x="0" y="629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673307" y="4785105"/>
            <a:ext cx="4529604" cy="329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795"/>
              </a:lnSpc>
              <a:spcBef>
                <a:spcPct val="0"/>
              </a:spcBef>
            </a:pPr>
            <a:r>
              <a:rPr lang="en-US" sz="2300">
                <a:solidFill>
                  <a:srgbClr val="003C6B"/>
                </a:solidFill>
                <a:latin typeface="TT Norms 1"/>
                <a:ea typeface="TT Norms 1"/>
                <a:cs typeface="TT Norms 1"/>
                <a:sym typeface="TT Norms 1"/>
              </a:rPr>
              <a:t>El proyecto propuesto será un sistema encargado de traer los datos de archivos de diferente origen, pasando por una serie de procesos para llegar a una visualización web basada en los requerimientos del cliente.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73307" y="3775142"/>
            <a:ext cx="3647126" cy="38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6"/>
              </a:lnSpc>
            </a:pPr>
            <a:r>
              <a:rPr lang="en-US" sz="2400" b="1">
                <a:solidFill>
                  <a:srgbClr val="7D7DEB"/>
                </a:solidFill>
                <a:latin typeface="Poppins 1 Bold"/>
                <a:ea typeface="Poppins 1 Bold"/>
                <a:cs typeface="Poppins 1 Bold"/>
                <a:sym typeface="Poppins 1 Bold"/>
              </a:rPr>
              <a:t>SOLUCIÓN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780776" y="1319447"/>
            <a:ext cx="4071664" cy="82255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20182" y="2701975"/>
            <a:ext cx="8256509" cy="60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64"/>
              </a:lnSpc>
            </a:pPr>
            <a:r>
              <a:rPr lang="en-US" sz="3200" b="1">
                <a:solidFill>
                  <a:srgbClr val="FFFFFF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Programador y diseñador de software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07156" y="4647229"/>
            <a:ext cx="5769536" cy="60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864"/>
              </a:lnSpc>
            </a:pPr>
            <a:r>
              <a:rPr lang="en-US" sz="3200" b="1">
                <a:solidFill>
                  <a:srgbClr val="FFFFFF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Funciones desempeñadas: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1558975"/>
            <a:ext cx="7432691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FF9999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Roles y Funciones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66911" y="5615861"/>
            <a:ext cx="6809780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DISEÑAR</a:t>
            </a:r>
          </a:p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PROGRAMAR Y TESTEAR SOFTWARE</a:t>
            </a:r>
          </a:p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 PLANIFICAR Y GESTIONAR EL PROYECTO</a:t>
            </a:r>
          </a:p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INTEGRAR PLATAFORMAS</a:t>
            </a:r>
          </a:p>
          <a:p>
            <a:pPr marL="518160" lvl="1" indent="-259080" algn="r">
              <a:lnSpc>
                <a:spcPts val="468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Poppins 1"/>
                <a:ea typeface="Poppins 1"/>
                <a:cs typeface="Poppins 1"/>
                <a:sym typeface="Poppins 1"/>
              </a:rPr>
              <a:t>MODELAR Y PROGRAMAR BASES DE DATOS.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9003" y="2549392"/>
            <a:ext cx="4825460" cy="647712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43798" y="1924552"/>
            <a:ext cx="9415502" cy="112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619"/>
              </a:lnSpc>
              <a:spcBef>
                <a:spcPct val="0"/>
              </a:spcBef>
            </a:pPr>
            <a:r>
              <a:rPr lang="en-US" sz="2799" spc="-22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Desarrollar una sistema web capaz de visualizar concesiones salmoneras y graficar datos ligados a las concesiones.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43798" y="4298182"/>
            <a:ext cx="9415502" cy="485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4290"/>
              </a:lnSpc>
              <a:buFont typeface="Arial"/>
              <a:buChar char="•"/>
            </a:pP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Desarrollar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y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desplegar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una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aplicación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web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interactiva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que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visualice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los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datos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en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un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mapa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dinámico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y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gráficos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personalizados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según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los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requisitos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del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cliente</a:t>
            </a:r>
            <a:endParaRPr lang="en-US" sz="2600" spc="-20" dirty="0">
              <a:solidFill>
                <a:srgbClr val="003C6B"/>
              </a:solidFill>
              <a:latin typeface="TT Norms 2"/>
              <a:ea typeface="TT Norms 2"/>
              <a:cs typeface="TT Norms 2"/>
              <a:sym typeface="TT Norms 2"/>
            </a:endParaRPr>
          </a:p>
          <a:p>
            <a:pPr marL="561341" lvl="1" indent="-280670" algn="l">
              <a:lnSpc>
                <a:spcPts val="4290"/>
              </a:lnSpc>
              <a:buFont typeface="Arial"/>
              <a:buChar char="•"/>
            </a:pP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Crear y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probar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una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API RESTful que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permita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la consulta de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los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datos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almacenados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en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la base de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datos</a:t>
            </a:r>
            <a:endParaRPr lang="en-US" sz="2600" spc="-20" dirty="0">
              <a:solidFill>
                <a:srgbClr val="003C6B"/>
              </a:solidFill>
              <a:latin typeface="TT Norms 2"/>
              <a:ea typeface="TT Norms 2"/>
              <a:cs typeface="TT Norms 2"/>
              <a:sym typeface="TT Norms 2"/>
            </a:endParaRPr>
          </a:p>
          <a:p>
            <a:pPr marL="561341" lvl="1" indent="-280670" algn="l">
              <a:lnSpc>
                <a:spcPts val="4290"/>
              </a:lnSpc>
              <a:buFont typeface="Arial"/>
              <a:buChar char="•"/>
            </a:pP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Diseñar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y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desarrollar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una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base de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datos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en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MariaDB</a:t>
            </a:r>
          </a:p>
          <a:p>
            <a:pPr marL="561341" lvl="1" indent="-280670" algn="l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Implementar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y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validar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scripts para la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extracción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,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transformación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y carga (ETL) de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datos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desde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archivos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de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diferentes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formatos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hacia</a:t>
            </a:r>
            <a:r>
              <a:rPr lang="en-US" sz="2600" spc="-20" dirty="0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 la base de </a:t>
            </a:r>
            <a:r>
              <a:rPr lang="en-US" sz="2600" spc="-20" dirty="0" err="1">
                <a:solidFill>
                  <a:srgbClr val="003C6B"/>
                </a:solidFill>
                <a:latin typeface="TT Norms 2"/>
                <a:ea typeface="TT Norms 2"/>
                <a:cs typeface="TT Norms 2"/>
                <a:sym typeface="TT Norms 2"/>
              </a:rPr>
              <a:t>datos</a:t>
            </a:r>
            <a:endParaRPr lang="en-US" sz="2600" spc="-20" dirty="0">
              <a:solidFill>
                <a:srgbClr val="003C6B"/>
              </a:solidFill>
              <a:latin typeface="TT Norms 2"/>
              <a:ea typeface="TT Norms 2"/>
              <a:cs typeface="TT Norms 2"/>
              <a:sym typeface="TT Norms 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95865"/>
            <a:ext cx="512606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Objetivos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43798" y="995865"/>
            <a:ext cx="512606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>
                <a:solidFill>
                  <a:srgbClr val="004B84"/>
                </a:solidFill>
                <a:latin typeface="Poppins 2"/>
                <a:ea typeface="Poppins 2"/>
                <a:cs typeface="Poppins 2"/>
                <a:sym typeface="Poppins 2"/>
              </a:rPr>
              <a:t>Generales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43798" y="3355207"/>
            <a:ext cx="512606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>
                <a:solidFill>
                  <a:srgbClr val="004B84"/>
                </a:solidFill>
                <a:latin typeface="Poppins 2"/>
                <a:ea typeface="Poppins 2"/>
                <a:cs typeface="Poppins 2"/>
                <a:sym typeface="Poppins 2"/>
              </a:rPr>
              <a:t>Específicos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9C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84058" y="1159258"/>
            <a:ext cx="7371679" cy="7218703"/>
            <a:chOff x="0" y="0"/>
            <a:chExt cx="9828905" cy="9624938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9828905" cy="9624938"/>
              <a:chOff x="-72390" y="7620"/>
              <a:chExt cx="6487160" cy="63525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72390" y="7620"/>
                <a:ext cx="6487160" cy="6352540"/>
              </a:xfrm>
              <a:custGeom>
                <a:avLst/>
                <a:gdLst/>
                <a:ahLst/>
                <a:cxnLst/>
                <a:rect l="l" t="t" r="r" b="b"/>
                <a:pathLst>
                  <a:path w="6487160" h="6352540">
                    <a:moveTo>
                      <a:pt x="6322060" y="3176270"/>
                    </a:moveTo>
                    <a:cubicBezTo>
                      <a:pt x="6322060" y="2844800"/>
                      <a:pt x="6487160" y="2493010"/>
                      <a:pt x="6385560" y="2194560"/>
                    </a:cubicBezTo>
                    <a:cubicBezTo>
                      <a:pt x="6281420" y="1884680"/>
                      <a:pt x="5928360" y="1694180"/>
                      <a:pt x="5734050" y="1436370"/>
                    </a:cubicBezTo>
                    <a:cubicBezTo>
                      <a:pt x="5537200" y="1176020"/>
                      <a:pt x="5455920" y="796290"/>
                      <a:pt x="5185410" y="607060"/>
                    </a:cubicBezTo>
                    <a:cubicBezTo>
                      <a:pt x="4917440" y="420370"/>
                      <a:pt x="4517390" y="462280"/>
                      <a:pt x="4196080" y="360680"/>
                    </a:cubicBezTo>
                    <a:cubicBezTo>
                      <a:pt x="3884930" y="264160"/>
                      <a:pt x="3589020" y="0"/>
                      <a:pt x="3244850" y="0"/>
                    </a:cubicBezTo>
                    <a:cubicBezTo>
                      <a:pt x="2900680" y="0"/>
                      <a:pt x="2603500" y="262890"/>
                      <a:pt x="2293620" y="360680"/>
                    </a:cubicBezTo>
                    <a:cubicBezTo>
                      <a:pt x="1972310" y="461010"/>
                      <a:pt x="1570990" y="419100"/>
                      <a:pt x="1303020" y="607060"/>
                    </a:cubicBezTo>
                    <a:cubicBezTo>
                      <a:pt x="1032510" y="796290"/>
                      <a:pt x="951230" y="1176020"/>
                      <a:pt x="754380" y="1436370"/>
                    </a:cubicBezTo>
                    <a:cubicBezTo>
                      <a:pt x="558800" y="1694180"/>
                      <a:pt x="207010" y="1884680"/>
                      <a:pt x="101600" y="2194560"/>
                    </a:cubicBezTo>
                    <a:cubicBezTo>
                      <a:pt x="1270" y="2493010"/>
                      <a:pt x="165100" y="2844800"/>
                      <a:pt x="165100" y="3176270"/>
                    </a:cubicBezTo>
                    <a:cubicBezTo>
                      <a:pt x="165100" y="3507740"/>
                      <a:pt x="0" y="3859530"/>
                      <a:pt x="101600" y="4157980"/>
                    </a:cubicBezTo>
                    <a:cubicBezTo>
                      <a:pt x="205740" y="4467860"/>
                      <a:pt x="558800" y="4658360"/>
                      <a:pt x="753110" y="4916170"/>
                    </a:cubicBezTo>
                    <a:cubicBezTo>
                      <a:pt x="949960" y="5176520"/>
                      <a:pt x="1031240" y="5556250"/>
                      <a:pt x="1301750" y="5745480"/>
                    </a:cubicBezTo>
                    <a:cubicBezTo>
                      <a:pt x="1569720" y="5933440"/>
                      <a:pt x="1969770" y="5891530"/>
                      <a:pt x="2292350" y="5991860"/>
                    </a:cubicBezTo>
                    <a:cubicBezTo>
                      <a:pt x="2603500" y="6088380"/>
                      <a:pt x="2899410" y="6352540"/>
                      <a:pt x="3243580" y="6352540"/>
                    </a:cubicBezTo>
                    <a:cubicBezTo>
                      <a:pt x="3587750" y="6352540"/>
                      <a:pt x="3884930" y="6089650"/>
                      <a:pt x="4194810" y="5991860"/>
                    </a:cubicBezTo>
                    <a:cubicBezTo>
                      <a:pt x="4516120" y="5891530"/>
                      <a:pt x="4917440" y="5933440"/>
                      <a:pt x="5185410" y="5745480"/>
                    </a:cubicBezTo>
                    <a:cubicBezTo>
                      <a:pt x="5455920" y="5556250"/>
                      <a:pt x="5537200" y="5176520"/>
                      <a:pt x="5734050" y="4916170"/>
                    </a:cubicBezTo>
                    <a:cubicBezTo>
                      <a:pt x="5929630" y="4658360"/>
                      <a:pt x="6281420" y="4467860"/>
                      <a:pt x="6385560" y="4157980"/>
                    </a:cubicBezTo>
                    <a:cubicBezTo>
                      <a:pt x="6487160" y="3858260"/>
                      <a:pt x="6322060" y="3506470"/>
                      <a:pt x="6322060" y="3176270"/>
                    </a:cubicBezTo>
                    <a:close/>
                  </a:path>
                </a:pathLst>
              </a:custGeom>
              <a:solidFill>
                <a:srgbClr val="D6E7F7">
                  <a:alpha val="38824"/>
                </a:srgbClr>
              </a:solidFill>
            </p:spPr>
            <p:txBody>
              <a:bodyPr/>
              <a:lstStyle/>
              <a:p>
                <a:endParaRPr lang="es-CL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1113489" y="1011938"/>
              <a:ext cx="7601928" cy="7601061"/>
              <a:chOff x="0" y="0"/>
              <a:chExt cx="6350013" cy="634928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95250" y="-95136"/>
                <a:ext cx="6540526" cy="6539573"/>
              </a:xfrm>
              <a:custGeom>
                <a:avLst/>
                <a:gdLst/>
                <a:ahLst/>
                <a:cxnLst/>
                <a:rect l="l" t="t" r="r" b="b"/>
                <a:pathLst>
                  <a:path w="6540526" h="6539573">
                    <a:moveTo>
                      <a:pt x="5684545" y="1101865"/>
                    </a:moveTo>
                    <a:cubicBezTo>
                      <a:pt x="5560365" y="886829"/>
                      <a:pt x="5335181" y="766521"/>
                      <a:pt x="5103533" y="766356"/>
                    </a:cubicBezTo>
                    <a:lnTo>
                      <a:pt x="5103571" y="766318"/>
                    </a:lnTo>
                    <a:cubicBezTo>
                      <a:pt x="4871923" y="766115"/>
                      <a:pt x="4646701" y="645821"/>
                      <a:pt x="4522559" y="430810"/>
                    </a:cubicBezTo>
                    <a:cubicBezTo>
                      <a:pt x="4337317" y="109919"/>
                      <a:pt x="3927030" y="0"/>
                      <a:pt x="3606140" y="185281"/>
                    </a:cubicBezTo>
                    <a:lnTo>
                      <a:pt x="3606089" y="185319"/>
                    </a:lnTo>
                    <a:lnTo>
                      <a:pt x="3606089" y="185115"/>
                    </a:lnTo>
                    <a:cubicBezTo>
                      <a:pt x="3406788" y="299936"/>
                      <a:pt x="3153854" y="309029"/>
                      <a:pt x="2939771" y="187630"/>
                    </a:cubicBezTo>
                    <a:cubicBezTo>
                      <a:pt x="2836743" y="126902"/>
                      <a:pt x="2719296" y="94958"/>
                      <a:pt x="2599703" y="95136"/>
                    </a:cubicBezTo>
                    <a:cubicBezTo>
                      <a:pt x="2351405" y="95136"/>
                      <a:pt x="2134641" y="230048"/>
                      <a:pt x="2018614" y="430568"/>
                    </a:cubicBezTo>
                    <a:lnTo>
                      <a:pt x="2018614" y="430530"/>
                    </a:lnTo>
                    <a:cubicBezTo>
                      <a:pt x="1902625" y="631012"/>
                      <a:pt x="1685811" y="765925"/>
                      <a:pt x="1437551" y="765925"/>
                    </a:cubicBezTo>
                    <a:cubicBezTo>
                      <a:pt x="1067029" y="765925"/>
                      <a:pt x="766686" y="1066267"/>
                      <a:pt x="766686" y="1436789"/>
                    </a:cubicBezTo>
                    <a:lnTo>
                      <a:pt x="766686" y="1436866"/>
                    </a:lnTo>
                    <a:lnTo>
                      <a:pt x="766483" y="1436789"/>
                    </a:lnTo>
                    <a:cubicBezTo>
                      <a:pt x="766280" y="1666672"/>
                      <a:pt x="647802" y="1890154"/>
                      <a:pt x="435902" y="2014906"/>
                    </a:cubicBezTo>
                    <a:cubicBezTo>
                      <a:pt x="331646" y="2073744"/>
                      <a:pt x="245134" y="2159541"/>
                      <a:pt x="185433" y="2263305"/>
                    </a:cubicBezTo>
                    <a:cubicBezTo>
                      <a:pt x="61278" y="2478367"/>
                      <a:pt x="69723" y="2733523"/>
                      <a:pt x="185395" y="2934246"/>
                    </a:cubicBezTo>
                    <a:lnTo>
                      <a:pt x="185357" y="2934246"/>
                    </a:lnTo>
                    <a:cubicBezTo>
                      <a:pt x="300939" y="3134932"/>
                      <a:pt x="309385" y="3390113"/>
                      <a:pt x="185230" y="3605149"/>
                    </a:cubicBezTo>
                    <a:cubicBezTo>
                      <a:pt x="0" y="3926002"/>
                      <a:pt x="109906" y="4336288"/>
                      <a:pt x="430797" y="4521569"/>
                    </a:cubicBezTo>
                    <a:lnTo>
                      <a:pt x="430835" y="4521607"/>
                    </a:lnTo>
                    <a:lnTo>
                      <a:pt x="430708" y="4521696"/>
                    </a:lnTo>
                    <a:cubicBezTo>
                      <a:pt x="631228" y="4637634"/>
                      <a:pt x="766077" y="4854448"/>
                      <a:pt x="766077" y="5102746"/>
                    </a:cubicBezTo>
                    <a:cubicBezTo>
                      <a:pt x="766077" y="5473269"/>
                      <a:pt x="1066419" y="5773611"/>
                      <a:pt x="1436929" y="5773611"/>
                    </a:cubicBezTo>
                    <a:cubicBezTo>
                      <a:pt x="1685239" y="5773611"/>
                      <a:pt x="1901965" y="5908497"/>
                      <a:pt x="2018030" y="6109018"/>
                    </a:cubicBezTo>
                    <a:cubicBezTo>
                      <a:pt x="2134019" y="6309449"/>
                      <a:pt x="2350821" y="6444425"/>
                      <a:pt x="2599093" y="6444425"/>
                    </a:cubicBezTo>
                    <a:cubicBezTo>
                      <a:pt x="2718685" y="6444579"/>
                      <a:pt x="2836127" y="6412633"/>
                      <a:pt x="2939161" y="6351918"/>
                    </a:cubicBezTo>
                    <a:cubicBezTo>
                      <a:pt x="3153194" y="6230544"/>
                      <a:pt x="3406191" y="6239637"/>
                      <a:pt x="3605479" y="6354496"/>
                    </a:cubicBezTo>
                    <a:lnTo>
                      <a:pt x="3605479" y="6354255"/>
                    </a:lnTo>
                    <a:lnTo>
                      <a:pt x="3605518" y="6354331"/>
                    </a:lnTo>
                    <a:cubicBezTo>
                      <a:pt x="3926408" y="6539573"/>
                      <a:pt x="4336695" y="6429617"/>
                      <a:pt x="4521988" y="6108764"/>
                    </a:cubicBezTo>
                    <a:cubicBezTo>
                      <a:pt x="4646130" y="5893765"/>
                      <a:pt x="4871314" y="5773446"/>
                      <a:pt x="5102962" y="5773280"/>
                    </a:cubicBezTo>
                    <a:lnTo>
                      <a:pt x="5102911" y="5773192"/>
                    </a:lnTo>
                    <a:cubicBezTo>
                      <a:pt x="5334559" y="5773027"/>
                      <a:pt x="5559781" y="5652707"/>
                      <a:pt x="5683885" y="5437708"/>
                    </a:cubicBezTo>
                    <a:cubicBezTo>
                      <a:pt x="5745010" y="5331854"/>
                      <a:pt x="5774017" y="5216233"/>
                      <a:pt x="5773890" y="5102213"/>
                    </a:cubicBezTo>
                    <a:lnTo>
                      <a:pt x="5773979" y="5102289"/>
                    </a:lnTo>
                    <a:cubicBezTo>
                      <a:pt x="5774182" y="4878845"/>
                      <a:pt x="5886145" y="4661357"/>
                      <a:pt x="6087059" y="4534827"/>
                    </a:cubicBezTo>
                    <a:cubicBezTo>
                      <a:pt x="6195365" y="4477880"/>
                      <a:pt x="6289358" y="4390619"/>
                      <a:pt x="6355029" y="4276865"/>
                    </a:cubicBezTo>
                    <a:cubicBezTo>
                      <a:pt x="6479223" y="4061752"/>
                      <a:pt x="6470777" y="3806571"/>
                      <a:pt x="6355118" y="3605886"/>
                    </a:cubicBezTo>
                    <a:lnTo>
                      <a:pt x="6355156" y="3605886"/>
                    </a:lnTo>
                    <a:cubicBezTo>
                      <a:pt x="6239535" y="3405201"/>
                      <a:pt x="6231077" y="3150019"/>
                      <a:pt x="6355245" y="2934970"/>
                    </a:cubicBezTo>
                    <a:cubicBezTo>
                      <a:pt x="6540526" y="2614079"/>
                      <a:pt x="6430569" y="2203831"/>
                      <a:pt x="6109678" y="2018551"/>
                    </a:cubicBezTo>
                    <a:lnTo>
                      <a:pt x="6109627" y="2018500"/>
                    </a:lnTo>
                    <a:lnTo>
                      <a:pt x="6109754" y="2018462"/>
                    </a:lnTo>
                    <a:cubicBezTo>
                      <a:pt x="5910847" y="1903375"/>
                      <a:pt x="5776557" y="1689088"/>
                      <a:pt x="5774436" y="1443266"/>
                    </a:cubicBezTo>
                    <a:cubicBezTo>
                      <a:pt x="5775604" y="1327265"/>
                      <a:pt x="5746686" y="1209536"/>
                      <a:pt x="5684545" y="1101865"/>
                    </a:cubicBezTo>
                  </a:path>
                </a:pathLst>
              </a:custGeom>
              <a:blipFill>
                <a:blip r:embed="rId3"/>
                <a:stretch>
                  <a:fillRect l="-24897" r="-2489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7969909" y="1201221"/>
              <a:ext cx="1491014" cy="1491014"/>
            </a:xfrm>
            <a:custGeom>
              <a:avLst/>
              <a:gdLst/>
              <a:ahLst/>
              <a:cxnLst/>
              <a:rect l="l" t="t" r="r" b="b"/>
              <a:pathLst>
                <a:path w="1491014" h="1491014">
                  <a:moveTo>
                    <a:pt x="0" y="0"/>
                  </a:moveTo>
                  <a:lnTo>
                    <a:pt x="1491014" y="0"/>
                  </a:lnTo>
                  <a:lnTo>
                    <a:pt x="1491014" y="1491014"/>
                  </a:lnTo>
                  <a:lnTo>
                    <a:pt x="0" y="1491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198" y="2022073"/>
            <a:ext cx="7864474" cy="68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 dirty="0" err="1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Alcances</a:t>
            </a:r>
            <a:r>
              <a:rPr lang="en-US" sz="4497" b="1" dirty="0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 del </a:t>
            </a:r>
            <a:r>
              <a:rPr lang="en-US" sz="4497" b="1" dirty="0" err="1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proyecto</a:t>
            </a:r>
            <a:endParaRPr lang="en-US" sz="4497" b="1" dirty="0">
              <a:solidFill>
                <a:srgbClr val="004B84"/>
              </a:solidFill>
              <a:latin typeface="Poppins 1 Medium"/>
              <a:ea typeface="Poppins 1 Medium"/>
              <a:cs typeface="Poppins 1 Medium"/>
              <a:sym typeface="Poppins 1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198" y="3741382"/>
            <a:ext cx="7037736" cy="497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716" lvl="1" indent="-264358" algn="l">
              <a:lnSpc>
                <a:spcPts val="4040"/>
              </a:lnSpc>
              <a:buFont typeface="Arial"/>
              <a:buChar char="•"/>
            </a:pPr>
            <a:r>
              <a:rPr lang="en-US" sz="2448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Scripts ETL: Procesan datos de archivos externos, normalizándolos para la base de datos.</a:t>
            </a:r>
          </a:p>
          <a:p>
            <a:pPr marL="528716" lvl="1" indent="-264358" algn="l">
              <a:lnSpc>
                <a:spcPts val="4040"/>
              </a:lnSpc>
              <a:buFont typeface="Arial"/>
              <a:buChar char="•"/>
            </a:pPr>
            <a:r>
              <a:rPr lang="en-US" sz="2448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Base de datos: Modelo en MariaDB</a:t>
            </a:r>
          </a:p>
          <a:p>
            <a:pPr marL="528716" lvl="1" indent="-264358" algn="l">
              <a:lnSpc>
                <a:spcPts val="4040"/>
              </a:lnSpc>
              <a:buFont typeface="Arial"/>
              <a:buChar char="•"/>
            </a:pPr>
            <a:r>
              <a:rPr lang="en-US" sz="2448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API RESTful: Acceso eficiente a los datos</a:t>
            </a:r>
          </a:p>
          <a:p>
            <a:pPr marL="528716" lvl="1" indent="-264358" algn="l">
              <a:lnSpc>
                <a:spcPts val="4040"/>
              </a:lnSpc>
              <a:buFont typeface="Arial"/>
              <a:buChar char="•"/>
            </a:pPr>
            <a:r>
              <a:rPr lang="en-US" sz="2448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Aplicación web: Visualización interactiva de concesiones en un mapa y gráficos oceanográficos como TS y Temperatura-Profundidad.</a:t>
            </a:r>
          </a:p>
          <a:p>
            <a:pPr marL="0" lvl="1" indent="0" algn="l">
              <a:lnSpc>
                <a:spcPts val="3710"/>
              </a:lnSpc>
              <a:spcBef>
                <a:spcPct val="0"/>
              </a:spcBef>
            </a:pPr>
            <a:endParaRPr lang="en-US" sz="2448">
              <a:solidFill>
                <a:srgbClr val="FEFEFE"/>
              </a:solidFill>
              <a:latin typeface="TT Norms 1"/>
              <a:ea typeface="TT Norms 1"/>
              <a:cs typeface="TT Norms 1"/>
              <a:sym typeface="TT Norms 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A0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40299" y="3086100"/>
            <a:ext cx="4222276" cy="4114800"/>
          </a:xfrm>
          <a:custGeom>
            <a:avLst/>
            <a:gdLst/>
            <a:ahLst/>
            <a:cxnLst/>
            <a:rect l="l" t="t" r="r" b="b"/>
            <a:pathLst>
              <a:path w="4222276" h="4114800">
                <a:moveTo>
                  <a:pt x="0" y="0"/>
                </a:moveTo>
                <a:lnTo>
                  <a:pt x="4222276" y="0"/>
                </a:lnTo>
                <a:lnTo>
                  <a:pt x="4222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028700" y="1768695"/>
            <a:ext cx="7864474" cy="72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4B84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Limitaciones del proyecto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754822"/>
            <a:ext cx="7037736" cy="451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</a:pPr>
            <a:endParaRPr/>
          </a:p>
          <a:p>
            <a:pPr marL="604519" lvl="1" indent="-302260" algn="l">
              <a:lnSpc>
                <a:spcPts val="4619"/>
              </a:lnSpc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El sistema se probará unicamente en sistemas operativos Windows 10 y 11</a:t>
            </a:r>
          </a:p>
          <a:p>
            <a:pPr marL="604519" lvl="1" indent="-302260" algn="l">
              <a:lnSpc>
                <a:spcPts val="46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EFEFE"/>
                </a:solidFill>
                <a:latin typeface="TT Norms 1"/>
                <a:ea typeface="TT Norms 1"/>
                <a:cs typeface="TT Norms 1"/>
                <a:sym typeface="TT Norms 1"/>
              </a:rPr>
              <a:t>No se incluirán funcionalidades más avanzadas como análisis automatizado de datos, filtros por región o integración con sistemas externos fuera de los requerimientos actuales.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E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54077" y="5105400"/>
            <a:ext cx="6595669" cy="407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013" b="1">
                <a:solidFill>
                  <a:srgbClr val="000000"/>
                </a:solidFill>
                <a:latin typeface="Poppins 1 Bold"/>
                <a:ea typeface="Poppins 1 Bold"/>
                <a:cs typeface="Poppins 1 Bold"/>
                <a:sym typeface="Poppins 1 Bold"/>
              </a:rPr>
              <a:t>Iteración en cada fase:</a:t>
            </a:r>
          </a:p>
          <a:p>
            <a:pPr algn="ctr">
              <a:lnSpc>
                <a:spcPts val="3615"/>
              </a:lnSpc>
            </a:pPr>
            <a:endParaRPr lang="en-US" sz="3013" b="1">
              <a:solidFill>
                <a:srgbClr val="000000"/>
              </a:solidFill>
              <a:latin typeface="Poppins 1 Bold"/>
              <a:ea typeface="Poppins 1 Bold"/>
              <a:cs typeface="Poppins 1 Bold"/>
              <a:sym typeface="Poppins 1 Bold"/>
            </a:endParaRP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 b="1">
                <a:solidFill>
                  <a:srgbClr val="000000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Reuniones semanales para revisar avances, resolver bloqueos y ajustar objetivos.</a:t>
            </a:r>
          </a:p>
          <a:p>
            <a:pPr algn="ctr">
              <a:lnSpc>
                <a:spcPts val="3135"/>
              </a:lnSpc>
            </a:pPr>
            <a:endParaRPr lang="en-US" sz="2613" b="1">
              <a:solidFill>
                <a:srgbClr val="000000"/>
              </a:solidFill>
              <a:latin typeface="Poppins 1 Medium"/>
              <a:ea typeface="Poppins 1 Medium"/>
              <a:cs typeface="Poppins 1 Medium"/>
              <a:sym typeface="Poppins 1 Medium"/>
            </a:endParaRP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 b="1">
                <a:solidFill>
                  <a:srgbClr val="000000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Flexibilidad para adaptarse a cambios en los requerimientos.</a:t>
            </a:r>
          </a:p>
          <a:p>
            <a:pPr algn="ctr">
              <a:lnSpc>
                <a:spcPts val="3135"/>
              </a:lnSpc>
            </a:pPr>
            <a:endParaRPr lang="en-US" sz="2613" b="1">
              <a:solidFill>
                <a:srgbClr val="000000"/>
              </a:solidFill>
              <a:latin typeface="Poppins 1 Medium"/>
              <a:ea typeface="Poppins 1 Medium"/>
              <a:cs typeface="Poppins 1 Medium"/>
              <a:sym typeface="Poppins 1 Medium"/>
            </a:endParaRP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 b="1">
              <a:solidFill>
                <a:srgbClr val="000000"/>
              </a:solidFill>
              <a:latin typeface="Poppins 1 Medium"/>
              <a:ea typeface="Poppins 1 Medium"/>
              <a:cs typeface="Poppins 1 Medium"/>
              <a:sym typeface="Poppins 1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38254" y="1828625"/>
            <a:ext cx="4611491" cy="90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1"/>
              </a:lnSpc>
              <a:spcBef>
                <a:spcPct val="0"/>
              </a:spcBef>
            </a:pPr>
            <a:r>
              <a:rPr lang="en-US" sz="2799" b="1" spc="170">
                <a:solidFill>
                  <a:srgbClr val="F974A6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METODOLOGÍA ITERATIVA EN FASES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38254" y="3131849"/>
            <a:ext cx="4611491" cy="38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6"/>
              </a:lnSpc>
              <a:spcBef>
                <a:spcPct val="0"/>
              </a:spcBef>
            </a:pPr>
            <a:r>
              <a:rPr lang="en-US" sz="2400" b="1" spc="146">
                <a:solidFill>
                  <a:srgbClr val="003C6B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DESCRIPCIÓN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07584" y="990600"/>
            <a:ext cx="4458590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4B84"/>
                </a:solidFill>
                <a:latin typeface="Poppins 1 Semi-Bold"/>
                <a:ea typeface="Poppins 1 Semi-Bold"/>
                <a:cs typeface="Poppins 1 Semi-Bold"/>
                <a:sym typeface="Poppins 1 Semi-Bold"/>
              </a:rPr>
              <a:t>Metodología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639540"/>
            <a:ext cx="15745591" cy="109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0"/>
              </a:lnSpc>
              <a:spcBef>
                <a:spcPct val="0"/>
              </a:spcBef>
            </a:pPr>
            <a:r>
              <a:rPr lang="en-US" sz="2764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Un enfoque estructurado que divide el desarrollo en fases secuenciales con entregables específicos, integrando retroalimentación constante para garantizar alineación con los objetivos del cliente.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3604" y="5133975"/>
            <a:ext cx="3276408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013" b="1">
                <a:solidFill>
                  <a:srgbClr val="000000"/>
                </a:solidFill>
                <a:latin typeface="TT Norms 1 Bold"/>
                <a:ea typeface="TT Norms 1 Bold"/>
                <a:cs typeface="TT Norms 1 Bold"/>
                <a:sym typeface="TT Norms 1 Bold"/>
              </a:rPr>
              <a:t>Fases definidas:</a:t>
            </a:r>
          </a:p>
          <a:p>
            <a:pPr algn="ctr">
              <a:lnSpc>
                <a:spcPts val="3615"/>
              </a:lnSpc>
            </a:pPr>
            <a:endParaRPr lang="en-US" sz="3013" b="1">
              <a:solidFill>
                <a:srgbClr val="000000"/>
              </a:solidFill>
              <a:latin typeface="TT Norms 1 Bold"/>
              <a:ea typeface="TT Norms 1 Bold"/>
              <a:cs typeface="TT Norms 1 Bold"/>
              <a:sym typeface="TT Norms 1 Bold"/>
            </a:endParaRP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Planificación</a:t>
            </a: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Diseño</a:t>
            </a: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Desarrollo</a:t>
            </a: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Pruebas y QA </a:t>
            </a: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 Despliegue</a:t>
            </a: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19320" y="5133975"/>
            <a:ext cx="5926094" cy="365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013" b="1">
                <a:solidFill>
                  <a:srgbClr val="000000"/>
                </a:solidFill>
                <a:latin typeface="TT Norms 1 Bold"/>
                <a:ea typeface="TT Norms 1 Bold"/>
                <a:cs typeface="TT Norms 1 Bold"/>
                <a:sym typeface="TT Norms 1 Bold"/>
              </a:rPr>
              <a:t>Entregables tangibles en cada fase:</a:t>
            </a:r>
          </a:p>
          <a:p>
            <a:pPr algn="ctr">
              <a:lnSpc>
                <a:spcPts val="3135"/>
              </a:lnSpc>
            </a:pPr>
            <a:endParaRPr lang="en-US" sz="3013" b="1">
              <a:solidFill>
                <a:srgbClr val="000000"/>
              </a:solidFill>
              <a:latin typeface="TT Norms 1 Bold"/>
              <a:ea typeface="TT Norms 1 Bold"/>
              <a:cs typeface="TT Norms 1 Bold"/>
              <a:sym typeface="TT Norms 1 Bold"/>
            </a:endParaRPr>
          </a:p>
          <a:p>
            <a:pPr marL="564179" lvl="1" indent="-282090" algn="ctr">
              <a:lnSpc>
                <a:spcPts val="3135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TT Norms 1"/>
                <a:ea typeface="TT Norms 1"/>
                <a:cs typeface="TT Norms 1"/>
                <a:sym typeface="TT Norms 1"/>
              </a:rPr>
              <a:t>Documentos, modelos, prototipos y sistemas funcionales listos para evaluación.</a:t>
            </a:r>
          </a:p>
          <a:p>
            <a:pPr algn="ctr">
              <a:lnSpc>
                <a:spcPts val="3135"/>
              </a:lnSpc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  <a:p>
            <a:pPr algn="ctr">
              <a:lnSpc>
                <a:spcPts val="3135"/>
              </a:lnSpc>
              <a:spcBef>
                <a:spcPct val="0"/>
              </a:spcBef>
            </a:pPr>
            <a:endParaRPr lang="en-US" sz="2613">
              <a:solidFill>
                <a:srgbClr val="000000"/>
              </a:solidFill>
              <a:latin typeface="TT Norms 1"/>
              <a:ea typeface="TT Norms 1"/>
              <a:cs typeface="TT Norms 1"/>
              <a:sym typeface="TT Norms 1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7664" y="205740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Planificación: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6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(10/09 - 17/09)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03764" y="617220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Diseño: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6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(18/09 - 25/09)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0692" y="2057400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Desarrollo: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42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(26/09 - 22/11)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6792" y="6172200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Pruebas y QA: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12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(25/11 - 10/12)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962064" y="2057400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AF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5"/>
                </a:lnSpc>
              </a:pPr>
              <a:r>
                <a:rPr lang="en-US" sz="2613" b="1">
                  <a:solidFill>
                    <a:srgbClr val="000000"/>
                  </a:solidFill>
                  <a:latin typeface="TT Norms 1 Bold"/>
                  <a:ea typeface="TT Norms 1 Bold"/>
                  <a:cs typeface="TT Norms 1 Bold"/>
                  <a:sym typeface="TT Norms 1 Bold"/>
                </a:rPr>
                <a:t>Despliegue: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5 días</a:t>
              </a:r>
            </a:p>
            <a:p>
              <a:pPr algn="ctr">
                <a:lnSpc>
                  <a:spcPts val="3135"/>
                </a:lnSpc>
              </a:pPr>
              <a:r>
                <a:rPr lang="en-US" sz="2613">
                  <a:solidFill>
                    <a:srgbClr val="000000"/>
                  </a:solidFill>
                  <a:latin typeface="TT Norms 1"/>
                  <a:ea typeface="TT Norms 1"/>
                  <a:cs typeface="TT Norms 1"/>
                  <a:sym typeface="TT Norms 1"/>
                </a:rPr>
                <a:t>(11/12 - 17/12)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rot="2913293">
            <a:off x="3803775" y="5217617"/>
            <a:ext cx="2055386" cy="621754"/>
          </a:xfrm>
          <a:custGeom>
            <a:avLst/>
            <a:gdLst/>
            <a:ahLst/>
            <a:cxnLst/>
            <a:rect l="l" t="t" r="r" b="b"/>
            <a:pathLst>
              <a:path w="2055386" h="621754">
                <a:moveTo>
                  <a:pt x="0" y="0"/>
                </a:moveTo>
                <a:lnTo>
                  <a:pt x="2055385" y="0"/>
                </a:lnTo>
                <a:lnTo>
                  <a:pt x="2055385" y="621754"/>
                </a:lnTo>
                <a:lnTo>
                  <a:pt x="0" y="62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8" name="TextBox 18"/>
          <p:cNvSpPr txBox="1"/>
          <p:nvPr/>
        </p:nvSpPr>
        <p:spPr>
          <a:xfrm>
            <a:off x="1617664" y="990600"/>
            <a:ext cx="15052672" cy="72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FFFFFF"/>
                </a:solidFill>
                <a:latin typeface="Poppins 1 Medium"/>
                <a:ea typeface="Poppins 1 Medium"/>
                <a:cs typeface="Poppins 1 Medium"/>
                <a:sym typeface="Poppins 1 Medium"/>
              </a:rPr>
              <a:t>Cronograma</a:t>
            </a:r>
          </a:p>
        </p:txBody>
      </p:sp>
      <p:sp>
        <p:nvSpPr>
          <p:cNvPr id="19" name="Freeform 19"/>
          <p:cNvSpPr/>
          <p:nvPr/>
        </p:nvSpPr>
        <p:spPr>
          <a:xfrm rot="-2997979">
            <a:off x="6505883" y="5244585"/>
            <a:ext cx="2104793" cy="636700"/>
          </a:xfrm>
          <a:custGeom>
            <a:avLst/>
            <a:gdLst/>
            <a:ahLst/>
            <a:cxnLst/>
            <a:rect l="l" t="t" r="r" b="b"/>
            <a:pathLst>
              <a:path w="2104793" h="636700">
                <a:moveTo>
                  <a:pt x="0" y="0"/>
                </a:moveTo>
                <a:lnTo>
                  <a:pt x="2104793" y="0"/>
                </a:lnTo>
                <a:lnTo>
                  <a:pt x="2104793" y="636700"/>
                </a:lnTo>
                <a:lnTo>
                  <a:pt x="0" y="63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0" name="Freeform 20"/>
          <p:cNvSpPr/>
          <p:nvPr/>
        </p:nvSpPr>
        <p:spPr>
          <a:xfrm rot="2913293">
            <a:off x="9956181" y="5198582"/>
            <a:ext cx="2085786" cy="630950"/>
          </a:xfrm>
          <a:custGeom>
            <a:avLst/>
            <a:gdLst/>
            <a:ahLst/>
            <a:cxnLst/>
            <a:rect l="l" t="t" r="r" b="b"/>
            <a:pathLst>
              <a:path w="2085786" h="630950">
                <a:moveTo>
                  <a:pt x="0" y="0"/>
                </a:moveTo>
                <a:lnTo>
                  <a:pt x="2085786" y="0"/>
                </a:lnTo>
                <a:lnTo>
                  <a:pt x="2085786" y="630950"/>
                </a:lnTo>
                <a:lnTo>
                  <a:pt x="0" y="630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1" name="Freeform 21"/>
          <p:cNvSpPr/>
          <p:nvPr/>
        </p:nvSpPr>
        <p:spPr>
          <a:xfrm rot="-2997979">
            <a:off x="12962617" y="5389757"/>
            <a:ext cx="2098587" cy="634823"/>
          </a:xfrm>
          <a:custGeom>
            <a:avLst/>
            <a:gdLst/>
            <a:ahLst/>
            <a:cxnLst/>
            <a:rect l="l" t="t" r="r" b="b"/>
            <a:pathLst>
              <a:path w="2098587" h="634823">
                <a:moveTo>
                  <a:pt x="0" y="0"/>
                </a:moveTo>
                <a:lnTo>
                  <a:pt x="2098587" y="0"/>
                </a:lnTo>
                <a:lnTo>
                  <a:pt x="2098587" y="634823"/>
                </a:lnTo>
                <a:lnTo>
                  <a:pt x="0" y="6348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0871" y="1120006"/>
            <a:ext cx="11166257" cy="8975166"/>
          </a:xfrm>
          <a:custGeom>
            <a:avLst/>
            <a:gdLst/>
            <a:ahLst/>
            <a:cxnLst/>
            <a:rect l="l" t="t" r="r" b="b"/>
            <a:pathLst>
              <a:path w="11166257" h="8975166">
                <a:moveTo>
                  <a:pt x="0" y="0"/>
                </a:moveTo>
                <a:lnTo>
                  <a:pt x="11166258" y="0"/>
                </a:lnTo>
                <a:lnTo>
                  <a:pt x="11166258" y="8975166"/>
                </a:lnTo>
                <a:lnTo>
                  <a:pt x="0" y="8975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88" t="-3138" b="-1868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1617664" y="314325"/>
            <a:ext cx="15052672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7"/>
              </a:lnSpc>
              <a:spcBef>
                <a:spcPct val="0"/>
              </a:spcBef>
            </a:pPr>
            <a:r>
              <a:rPr lang="en-US" sz="4497" b="1">
                <a:solidFill>
                  <a:srgbClr val="003C6B"/>
                </a:solidFill>
                <a:latin typeface="Poppins 2 Bold"/>
                <a:ea typeface="Poppins 2 Bold"/>
                <a:cs typeface="Poppins 2 Bold"/>
                <a:sym typeface="Poppins 2 Bold"/>
              </a:rPr>
              <a:t>Arquitectura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7254</TotalTime>
  <Words>549</Words>
  <Application>Microsoft Office PowerPoint</Application>
  <PresentationFormat>Personalizado</PresentationFormat>
  <Paragraphs>97</Paragraphs>
  <Slides>13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6" baseType="lpstr">
      <vt:lpstr>Poppins 2</vt:lpstr>
      <vt:lpstr>Poppins 1 Medium</vt:lpstr>
      <vt:lpstr>Poppins 2 Bold</vt:lpstr>
      <vt:lpstr>Poppins 1</vt:lpstr>
      <vt:lpstr>TT Norms 1 Bold</vt:lpstr>
      <vt:lpstr>Arial</vt:lpstr>
      <vt:lpstr>Calibri</vt:lpstr>
      <vt:lpstr>TT Norms 1</vt:lpstr>
      <vt:lpstr>Aptos</vt:lpstr>
      <vt:lpstr>Poppins 1 Semi-Bold</vt:lpstr>
      <vt:lpstr>Poppins 1 Bold</vt:lpstr>
      <vt:lpstr>TT Norms 2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Capstone</dc:title>
  <cp:lastModifiedBy>Benja Gatica</cp:lastModifiedBy>
  <cp:revision>3</cp:revision>
  <dcterms:created xsi:type="dcterms:W3CDTF">2006-08-16T00:00:00Z</dcterms:created>
  <dcterms:modified xsi:type="dcterms:W3CDTF">2024-12-01T20:29:00Z</dcterms:modified>
  <dc:identifier>DAGXPADoXrs</dc:identifier>
</cp:coreProperties>
</file>